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3" r:id="rId19"/>
    <p:sldId id="284" r:id="rId20"/>
    <p:sldId id="274" r:id="rId21"/>
    <p:sldId id="282" r:id="rId22"/>
    <p:sldId id="273" r:id="rId23"/>
    <p:sldId id="275" r:id="rId24"/>
    <p:sldId id="276" r:id="rId25"/>
    <p:sldId id="27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89A702-79FF-4638-86C5-261602778B9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A239C8-3CCB-4F20-A486-D34976654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13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239C8-3CCB-4F20-A486-D349766544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35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0"/>
            <a:ext cx="7772400" cy="1470025"/>
          </a:xfrm>
        </p:spPr>
        <p:txBody>
          <a:bodyPr/>
          <a:lstStyle/>
          <a:p>
            <a:r>
              <a:rPr lang="en-US" b="1" dirty="0"/>
              <a:t>Physics of Welding Arc </a:t>
            </a:r>
            <a:r>
              <a:rPr lang="en-US" b="1" dirty="0" smtClean="0"/>
              <a:t>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67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Force Due to Electro Magnetic Field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943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-Flow </a:t>
            </a:r>
            <a:r>
              <a:rPr lang="en-US" dirty="0"/>
              <a:t>of current through the arc gap develops the electromagnetic field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-Interaction of this </a:t>
            </a:r>
            <a:r>
              <a:rPr lang="en-US" dirty="0"/>
              <a:t>electromagnetic field with </a:t>
            </a:r>
            <a:r>
              <a:rPr lang="en-US" dirty="0" smtClean="0"/>
              <a:t>the charge </a:t>
            </a:r>
            <a:r>
              <a:rPr lang="en-US" dirty="0"/>
              <a:t>carriers produces a force which tends </a:t>
            </a:r>
            <a:r>
              <a:rPr lang="en-US" dirty="0" smtClean="0"/>
              <a:t>to pinch </a:t>
            </a:r>
            <a:r>
              <a:rPr lang="en-US" dirty="0"/>
              <a:t>the drop hanging at the tip of the electrode also called pinch force.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justLow">
              <a:buNone/>
            </a:pPr>
            <a:r>
              <a:rPr lang="en-US" dirty="0" smtClean="0"/>
              <a:t>-The pinch force </a:t>
            </a:r>
            <a:r>
              <a:rPr lang="en-US" dirty="0"/>
              <a:t>reduces the cross section for molten metal drop near the tip of the </a:t>
            </a:r>
            <a:r>
              <a:rPr lang="en-US" dirty="0" smtClean="0"/>
              <a:t>electrode and </a:t>
            </a:r>
            <a:r>
              <a:rPr lang="en-US" dirty="0"/>
              <a:t>thus helps in detachment of the droplet from the electrode </a:t>
            </a:r>
            <a:r>
              <a:rPr lang="en-US" dirty="0" smtClean="0"/>
              <a:t>tip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915" y="3657600"/>
            <a:ext cx="34385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578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r>
              <a:rPr lang="en-US" b="1" dirty="0"/>
              <a:t>Effect of Electrode Polarity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sz="2800" dirty="0" smtClean="0"/>
              <a:t>For D</a:t>
            </a:r>
            <a:r>
              <a:rPr lang="en-US" sz="2800" dirty="0"/>
              <a:t>. C. </a:t>
            </a:r>
            <a:r>
              <a:rPr lang="en-US" sz="2800" dirty="0" smtClean="0"/>
              <a:t>:</a:t>
            </a:r>
          </a:p>
          <a:p>
            <a:pPr marL="0" indent="0">
              <a:buNone/>
            </a:pPr>
            <a:r>
              <a:rPr lang="en-US" sz="2800" dirty="0" smtClean="0"/>
              <a:t>-If </a:t>
            </a:r>
            <a:r>
              <a:rPr lang="en-US" sz="2800" dirty="0"/>
              <a:t>electrode is connected to negative terminal of the power </a:t>
            </a:r>
            <a:r>
              <a:rPr lang="en-US" sz="2800" dirty="0" smtClean="0"/>
              <a:t>source then direct </a:t>
            </a:r>
            <a:r>
              <a:rPr lang="en-US" sz="2800" dirty="0"/>
              <a:t>current electrode negative polarity (DCEN) or straight polarity. [Electrode( -) </a:t>
            </a:r>
            <a:r>
              <a:rPr lang="en-US" sz="2800" dirty="0" smtClean="0"/>
              <a:t>Workpiece (+)] is obtained 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-</a:t>
            </a:r>
            <a:r>
              <a:rPr lang="en-US" sz="2800" dirty="0" smtClean="0"/>
              <a:t>If electrode </a:t>
            </a:r>
            <a:r>
              <a:rPr lang="en-US" sz="2800" dirty="0"/>
              <a:t>is connected to positive terminal of the power </a:t>
            </a:r>
            <a:r>
              <a:rPr lang="en-US" sz="2800" dirty="0" smtClean="0"/>
              <a:t>source then direct </a:t>
            </a:r>
            <a:r>
              <a:rPr lang="en-US" sz="2800" dirty="0"/>
              <a:t>current electrode positive polarity (DCEP) or reverse polarity. [Electrode( +) Workpiece </a:t>
            </a:r>
            <a:r>
              <a:rPr lang="en-US" sz="2800" dirty="0" smtClean="0"/>
              <a:t>(-)]</a:t>
            </a:r>
            <a:r>
              <a:rPr lang="en-US" sz="2800" dirty="0"/>
              <a:t> is obtained 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-For A</a:t>
            </a:r>
            <a:r>
              <a:rPr lang="en-US" sz="2800" dirty="0"/>
              <a:t>. C</a:t>
            </a:r>
            <a:r>
              <a:rPr lang="en-US" sz="2800" dirty="0" smtClean="0"/>
              <a:t>. welding Polarity</a:t>
            </a:r>
            <a:r>
              <a:rPr lang="en-US" sz="2800" dirty="0"/>
              <a:t> </a:t>
            </a:r>
            <a:r>
              <a:rPr lang="en-US" sz="2800" dirty="0" smtClean="0"/>
              <a:t>doesn’t remain cons-</a:t>
            </a:r>
          </a:p>
          <a:p>
            <a:pPr marL="0" indent="0">
              <a:buNone/>
            </a:pPr>
            <a:r>
              <a:rPr lang="en-US" sz="2800" dirty="0" err="1" smtClean="0"/>
              <a:t>tant</a:t>
            </a:r>
            <a:r>
              <a:rPr lang="en-US" sz="2800" dirty="0" smtClean="0"/>
              <a:t> as </a:t>
            </a:r>
            <a:r>
              <a:rPr lang="en-US" sz="2800" dirty="0"/>
              <a:t>it changes in every half cycle of </a:t>
            </a:r>
            <a:r>
              <a:rPr lang="en-US" sz="2800" dirty="0" smtClean="0"/>
              <a:t>current.</a:t>
            </a:r>
            <a:endParaRPr lang="en-US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92" b="19701"/>
          <a:stretch/>
        </p:blipFill>
        <p:spPr bwMode="auto">
          <a:xfrm>
            <a:off x="7010400" y="5105400"/>
            <a:ext cx="2133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409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1845"/>
            <a:ext cx="8229600" cy="57775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Effect of Electrode Polarity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9220200" cy="6096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sz="2400" dirty="0" smtClean="0"/>
              <a:t>Selection </a:t>
            </a:r>
            <a:r>
              <a:rPr lang="en-US" sz="2400" dirty="0"/>
              <a:t>of appropriate polarity is important for successful welding as it affects</a:t>
            </a:r>
          </a:p>
          <a:p>
            <a:pPr marL="0" indent="0">
              <a:buNone/>
            </a:pPr>
            <a:r>
              <a:rPr lang="en-US" sz="2400" dirty="0" smtClean="0"/>
              <a:t>1</a:t>
            </a:r>
            <a:r>
              <a:rPr lang="en-US" sz="2400" dirty="0"/>
              <a:t>. distribution of heat generated by welding arc at anode and cathode,</a:t>
            </a:r>
          </a:p>
          <a:p>
            <a:pPr marL="0" indent="0">
              <a:buNone/>
            </a:pPr>
            <a:r>
              <a:rPr lang="en-US" sz="2400" dirty="0"/>
              <a:t>2. stability of the arc and</a:t>
            </a:r>
          </a:p>
          <a:p>
            <a:pPr marL="0" indent="0">
              <a:buNone/>
            </a:pPr>
            <a:r>
              <a:rPr lang="en-US" sz="2400" dirty="0"/>
              <a:t>3. cleanliness of </a:t>
            </a:r>
            <a:r>
              <a:rPr lang="en-US" sz="2400" dirty="0" smtClean="0"/>
              <a:t>weld</a:t>
            </a:r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34" t="18297" r="44125" b="21206"/>
          <a:stretch/>
        </p:blipFill>
        <p:spPr bwMode="auto">
          <a:xfrm>
            <a:off x="228600" y="3276600"/>
            <a:ext cx="3810000" cy="3164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6"/>
          <a:stretch/>
        </p:blipFill>
        <p:spPr bwMode="auto">
          <a:xfrm>
            <a:off x="4800600" y="3448957"/>
            <a:ext cx="33528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524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270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Heat Generation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220200" cy="5943600"/>
          </a:xfrm>
        </p:spPr>
        <p:txBody>
          <a:bodyPr>
            <a:normAutofit/>
          </a:bodyPr>
          <a:lstStyle/>
          <a:p>
            <a:pPr marL="0" indent="0" algn="justLow">
              <a:buNone/>
            </a:pPr>
            <a:r>
              <a:rPr lang="en-US" dirty="0" smtClean="0"/>
              <a:t>-</a:t>
            </a:r>
            <a:r>
              <a:rPr lang="en-US" sz="2800" dirty="0" smtClean="0"/>
              <a:t>In </a:t>
            </a:r>
            <a:r>
              <a:rPr lang="en-US" sz="2800" dirty="0"/>
              <a:t>general, more heat is generated at the anode than the cathode. 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 algn="justLow">
              <a:buNone/>
            </a:pPr>
            <a:r>
              <a:rPr lang="en-US" sz="2800" dirty="0" smtClean="0"/>
              <a:t>-Of </a:t>
            </a:r>
            <a:r>
              <a:rPr lang="en-US" sz="2800" dirty="0"/>
              <a:t>total </a:t>
            </a:r>
            <a:r>
              <a:rPr lang="en-US" sz="2800" dirty="0" smtClean="0"/>
              <a:t>DC welding </a:t>
            </a:r>
            <a:r>
              <a:rPr lang="en-US" sz="2800" dirty="0"/>
              <a:t>arc heat, about two-third of heat is generated at the anode and one third </a:t>
            </a:r>
            <a:r>
              <a:rPr lang="en-US" sz="2800" dirty="0" smtClean="0"/>
              <a:t>at the </a:t>
            </a:r>
            <a:r>
              <a:rPr lang="en-US" sz="2800" dirty="0"/>
              <a:t>cathode. 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 algn="justLow">
              <a:buNone/>
            </a:pPr>
            <a:r>
              <a:rPr lang="en-US" sz="2800" dirty="0" smtClean="0"/>
              <a:t>-This is </a:t>
            </a:r>
            <a:r>
              <a:rPr lang="en-US" sz="2800" dirty="0"/>
              <a:t>due to </a:t>
            </a:r>
            <a:r>
              <a:rPr lang="en-US" sz="2800" dirty="0" smtClean="0"/>
              <a:t>high </a:t>
            </a:r>
            <a:r>
              <a:rPr lang="en-US" sz="2800" dirty="0"/>
              <a:t>velocity electrons with </a:t>
            </a:r>
            <a:r>
              <a:rPr lang="en-US" sz="2800" dirty="0" smtClean="0"/>
              <a:t>anode that </a:t>
            </a:r>
            <a:r>
              <a:rPr lang="en-US" sz="2800" dirty="0"/>
              <a:t>generates more heat than </a:t>
            </a:r>
            <a:r>
              <a:rPr lang="en-US" sz="2800" dirty="0" smtClean="0"/>
              <a:t>that of </a:t>
            </a:r>
            <a:r>
              <a:rPr lang="en-US" sz="2800" dirty="0"/>
              <a:t>ions with cathode </a:t>
            </a:r>
            <a:r>
              <a:rPr lang="en-US" sz="2800" dirty="0" smtClean="0"/>
              <a:t>wher</a:t>
            </a:r>
            <a:r>
              <a:rPr lang="en-US" sz="2800" dirty="0"/>
              <a:t>e</a:t>
            </a:r>
            <a:r>
              <a:rPr lang="en-US" sz="2800" dirty="0" smtClean="0"/>
              <a:t> </a:t>
            </a:r>
            <a:r>
              <a:rPr lang="en-US" sz="2800" dirty="0"/>
              <a:t>electrons possess higher kinetic </a:t>
            </a:r>
            <a:r>
              <a:rPr lang="en-US" sz="2800" dirty="0" smtClean="0"/>
              <a:t>energy than </a:t>
            </a:r>
            <a:r>
              <a:rPr lang="en-US" sz="2800" dirty="0"/>
              <a:t>the ions</a:t>
            </a:r>
            <a:r>
              <a:rPr lang="en-US" sz="2800" dirty="0" smtClean="0"/>
              <a:t>.</a:t>
            </a:r>
          </a:p>
          <a:p>
            <a:pPr marL="0" indent="0" algn="justLow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-</a:t>
            </a:r>
            <a:r>
              <a:rPr lang="en-US" sz="2800" dirty="0" smtClean="0"/>
              <a:t>Ion being </a:t>
            </a:r>
            <a:r>
              <a:rPr lang="en-US" sz="2800" dirty="0"/>
              <a:t>heavier than electrons do not get </a:t>
            </a:r>
            <a:r>
              <a:rPr lang="en-US" sz="2800" dirty="0" smtClean="0"/>
              <a:t>accelerated much </a:t>
            </a:r>
            <a:r>
              <a:rPr lang="en-US" sz="2800" dirty="0"/>
              <a:t>so move at low velocity </a:t>
            </a:r>
            <a:r>
              <a:rPr lang="en-US" sz="2800" dirty="0" smtClean="0"/>
              <a:t>in the </a:t>
            </a:r>
            <a:r>
              <a:rPr lang="en-US" sz="2800" dirty="0"/>
              <a:t>arc region.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79661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/>
          </a:bodyPr>
          <a:lstStyle/>
          <a:p>
            <a:r>
              <a:rPr lang="en-US" b="1" dirty="0"/>
              <a:t>Heat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8915400" cy="4983163"/>
          </a:xfrm>
        </p:spPr>
        <p:txBody>
          <a:bodyPr/>
          <a:lstStyle/>
          <a:p>
            <a:pPr marL="0" indent="0" algn="justLow">
              <a:buNone/>
            </a:pPr>
            <a:r>
              <a:rPr lang="en-US" dirty="0" smtClean="0"/>
              <a:t>-Therefore</a:t>
            </a:r>
            <a:r>
              <a:rPr lang="en-US" dirty="0"/>
              <a:t>, DCEN polarity is commonly used with non-consumable electrode welding processes so as to reduce the thermal degradation of the electrodes</a:t>
            </a:r>
            <a:r>
              <a:rPr lang="en-US" dirty="0" smtClean="0"/>
              <a:t>.</a:t>
            </a:r>
          </a:p>
          <a:p>
            <a:pPr marL="0" indent="0" algn="justLow"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0" indent="0" algn="justLow">
              <a:buNone/>
            </a:pPr>
            <a:r>
              <a:rPr lang="en-US" dirty="0" smtClean="0"/>
              <a:t>-Moreover</a:t>
            </a:r>
            <a:r>
              <a:rPr lang="en-US" dirty="0"/>
              <a:t>, DCEP polarity facilitates higher melting rate deposition rate incase of consumable electrode welding process such as SAW and MIG etc.</a:t>
            </a:r>
          </a:p>
          <a:p>
            <a:pPr algn="justLow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1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Stability of Arc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9067800" cy="5943600"/>
          </a:xfrm>
        </p:spPr>
        <p:txBody>
          <a:bodyPr>
            <a:normAutofit fontScale="92500" lnSpcReduction="20000"/>
          </a:bodyPr>
          <a:lstStyle/>
          <a:p>
            <a:pPr marL="0" indent="0" algn="justLow">
              <a:buNone/>
            </a:pPr>
            <a:r>
              <a:rPr lang="en-US" dirty="0" smtClean="0"/>
              <a:t>-All welding </a:t>
            </a:r>
            <a:r>
              <a:rPr lang="en-US" dirty="0"/>
              <a:t>processes </a:t>
            </a:r>
            <a:r>
              <a:rPr lang="en-US" dirty="0" smtClean="0"/>
              <a:t>in </a:t>
            </a:r>
            <a:r>
              <a:rPr lang="en-US" dirty="0"/>
              <a:t>which electrode is expected </a:t>
            </a:r>
            <a:r>
              <a:rPr lang="en-US" dirty="0" smtClean="0"/>
              <a:t>to emit </a:t>
            </a:r>
            <a:r>
              <a:rPr lang="en-US" dirty="0"/>
              <a:t>free electrons required for easy arc initiation and their stability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endParaRPr lang="en-US" dirty="0"/>
          </a:p>
          <a:p>
            <a:pPr marL="0" indent="0" algn="justLow">
              <a:buNone/>
            </a:pPr>
            <a:r>
              <a:rPr lang="en-US" dirty="0" smtClean="0"/>
              <a:t>-GTAW </a:t>
            </a:r>
            <a:r>
              <a:rPr lang="en-US" dirty="0"/>
              <a:t>welding, tungsten electrode is expected to emit </a:t>
            </a:r>
            <a:r>
              <a:rPr lang="en-US" dirty="0" smtClean="0"/>
              <a:t>electrons for </a:t>
            </a:r>
            <a:r>
              <a:rPr lang="en-US" dirty="0"/>
              <a:t>providing stable arc and therefore DCEN is commonly used except when </a:t>
            </a:r>
            <a:r>
              <a:rPr lang="en-US" dirty="0" smtClean="0"/>
              <a:t>cleaning action </a:t>
            </a:r>
            <a:r>
              <a:rPr lang="en-US" dirty="0"/>
              <a:t>is </a:t>
            </a:r>
            <a:r>
              <a:rPr lang="en-US" dirty="0" smtClean="0"/>
              <a:t>required </a:t>
            </a:r>
            <a:r>
              <a:rPr lang="en-US" dirty="0"/>
              <a:t>in case of reactive metals e.g. Al, Mg, </a:t>
            </a:r>
            <a:r>
              <a:rPr lang="en-US" dirty="0" err="1"/>
              <a:t>Ti</a:t>
            </a:r>
            <a:r>
              <a:rPr lang="en-US" dirty="0" smtClean="0"/>
              <a:t>.</a:t>
            </a:r>
          </a:p>
          <a:p>
            <a:pPr marL="0" indent="0" algn="justLow">
              <a:buNone/>
            </a:pPr>
            <a:endParaRPr lang="en-US" dirty="0"/>
          </a:p>
          <a:p>
            <a:pPr marL="0" indent="0" algn="justLow">
              <a:buNone/>
            </a:pPr>
            <a:r>
              <a:rPr lang="en-US" dirty="0" smtClean="0"/>
              <a:t>-Shielded </a:t>
            </a:r>
            <a:r>
              <a:rPr lang="en-US" dirty="0"/>
              <a:t>metal arc welding SMAW using covered electrode having low ionization potential elements provide better stable arc stability with DCEN  than DCEP. However SMAW with DCEP gives smoother metal transfer.</a:t>
            </a:r>
          </a:p>
          <a:p>
            <a:pPr marL="0" indent="0" algn="justLow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Cleaning action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991600" cy="5410200"/>
          </a:xfrm>
        </p:spPr>
        <p:txBody>
          <a:bodyPr>
            <a:normAutofit fontScale="92500" lnSpcReduction="10000"/>
          </a:bodyPr>
          <a:lstStyle/>
          <a:p>
            <a:pPr marL="0" indent="0" algn="justLow">
              <a:buNone/>
            </a:pPr>
            <a:r>
              <a:rPr lang="en-US" dirty="0" smtClean="0"/>
              <a:t>-Good </a:t>
            </a:r>
            <a:r>
              <a:rPr lang="en-US" dirty="0"/>
              <a:t>cleaning action is provided by mobile cathode spot because it loosens </a:t>
            </a:r>
            <a:r>
              <a:rPr lang="en-US" dirty="0" smtClean="0"/>
              <a:t>the tenacious </a:t>
            </a:r>
            <a:r>
              <a:rPr lang="en-US" dirty="0"/>
              <a:t>refractory oxide layer during welding of </a:t>
            </a:r>
            <a:r>
              <a:rPr lang="en-US" dirty="0" err="1"/>
              <a:t>aluminium</a:t>
            </a:r>
            <a:r>
              <a:rPr lang="en-US" dirty="0"/>
              <a:t> and magnesium</a:t>
            </a:r>
            <a:r>
              <a:rPr lang="en-US" dirty="0" smtClean="0"/>
              <a:t>.</a:t>
            </a:r>
          </a:p>
          <a:p>
            <a:pPr marL="0" indent="0" algn="justLow">
              <a:buNone/>
            </a:pPr>
            <a:endParaRPr lang="en-US" dirty="0"/>
          </a:p>
          <a:p>
            <a:pPr marL="0" indent="0" algn="justLow">
              <a:buNone/>
            </a:pPr>
            <a:r>
              <a:rPr lang="en-US" dirty="0" smtClean="0"/>
              <a:t>-Therefore</a:t>
            </a:r>
            <a:r>
              <a:rPr lang="en-US" dirty="0"/>
              <a:t>, work piece is </a:t>
            </a:r>
            <a:r>
              <a:rPr lang="en-US" dirty="0" smtClean="0"/>
              <a:t>made </a:t>
            </a:r>
            <a:r>
              <a:rPr lang="en-US" dirty="0"/>
              <a:t>cathode and electrode is connected </a:t>
            </a:r>
            <a:r>
              <a:rPr lang="en-US" dirty="0" smtClean="0"/>
              <a:t>to positive </a:t>
            </a:r>
            <a:r>
              <a:rPr lang="en-US" dirty="0"/>
              <a:t>terminal of the power source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 algn="justLow">
              <a:buNone/>
            </a:pPr>
            <a:r>
              <a:rPr lang="en-US" dirty="0" smtClean="0"/>
              <a:t>Thus</a:t>
            </a:r>
            <a:r>
              <a:rPr lang="en-US" dirty="0"/>
              <a:t>, use of DCEP results in </a:t>
            </a:r>
            <a:r>
              <a:rPr lang="en-US" dirty="0" smtClean="0"/>
              <a:t>required cleaning </a:t>
            </a:r>
            <a:r>
              <a:rPr lang="en-US" dirty="0"/>
              <a:t>action. Further, during TIG welding, a compromise is made between </a:t>
            </a:r>
            <a:r>
              <a:rPr lang="en-US" dirty="0" smtClean="0"/>
              <a:t>the electrode </a:t>
            </a:r>
            <a:r>
              <a:rPr lang="en-US" dirty="0"/>
              <a:t>life and cleaning action by selecting the A.C..</a:t>
            </a:r>
          </a:p>
        </p:txBody>
      </p:sp>
    </p:spTree>
    <p:extLst>
      <p:ext uri="{BB962C8B-B14F-4D97-AF65-F5344CB8AC3E}">
        <p14:creationId xmlns:p14="http://schemas.microsoft.com/office/powerpoint/2010/main" val="400737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Summry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059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7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Arc Characteristic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791200"/>
          </a:xfrm>
        </p:spPr>
        <p:txBody>
          <a:bodyPr>
            <a:normAutofit/>
          </a:bodyPr>
          <a:lstStyle/>
          <a:p>
            <a:pPr marL="0" indent="0" algn="justLow">
              <a:buNone/>
            </a:pPr>
            <a:r>
              <a:rPr lang="en-US" sz="2800" dirty="0"/>
              <a:t>-In general, arc voltage increases with increase in arc length during welding </a:t>
            </a:r>
            <a:r>
              <a:rPr lang="en-US" sz="2800" dirty="0" smtClean="0"/>
              <a:t>due to </a:t>
            </a:r>
            <a:r>
              <a:rPr lang="en-US" sz="2800" dirty="0"/>
              <a:t>reduction in charged particle density in arc </a:t>
            </a:r>
            <a:r>
              <a:rPr lang="en-US" sz="2800" dirty="0" smtClean="0"/>
              <a:t>zones thus resistance </a:t>
            </a:r>
            <a:r>
              <a:rPr lang="en-US" sz="2800" dirty="0"/>
              <a:t>to the flow of current </a:t>
            </a:r>
            <a:r>
              <a:rPr lang="en-US" sz="2800" dirty="0" smtClean="0"/>
              <a:t>is increases (Resistance   </a:t>
            </a:r>
            <a:r>
              <a:rPr lang="el-GR" sz="4000" dirty="0" smtClean="0"/>
              <a:t>α</a:t>
            </a:r>
            <a:r>
              <a:rPr lang="en-US" sz="4000" dirty="0" smtClean="0"/>
              <a:t>   </a:t>
            </a:r>
            <a:r>
              <a:rPr lang="en-US" sz="2800" dirty="0" smtClean="0"/>
              <a:t>1 / density</a:t>
            </a:r>
            <a:r>
              <a:rPr lang="en-US" sz="2800" dirty="0"/>
              <a:t> </a:t>
            </a:r>
            <a:r>
              <a:rPr lang="en-US" sz="2800" dirty="0" smtClean="0"/>
              <a:t>of charged particle)                        .                         To compensate this </a:t>
            </a:r>
            <a:r>
              <a:rPr lang="en-US" sz="2800" dirty="0"/>
              <a:t>arc voltage </a:t>
            </a:r>
            <a:r>
              <a:rPr lang="en-US" sz="2800" dirty="0" smtClean="0"/>
              <a:t>should be increased</a:t>
            </a:r>
          </a:p>
          <a:p>
            <a:pPr marL="0" indent="0" algn="justLow">
              <a:buNone/>
            </a:pPr>
            <a:endParaRPr lang="en-US" sz="2800" dirty="0" smtClean="0"/>
          </a:p>
          <a:p>
            <a:pPr marL="0" indent="0" algn="justLow">
              <a:buNone/>
            </a:pPr>
            <a:r>
              <a:rPr lang="en-US" sz="2800" dirty="0" smtClean="0"/>
              <a:t>-</a:t>
            </a:r>
            <a:r>
              <a:rPr lang="en-US" sz="3000" dirty="0" smtClean="0"/>
              <a:t>However</a:t>
            </a:r>
            <a:r>
              <a:rPr lang="en-US" sz="3000" dirty="0"/>
              <a:t>, the extent of increase in arc voltage </a:t>
            </a:r>
            <a:r>
              <a:rPr lang="en-US" sz="3000" dirty="0" smtClean="0"/>
              <a:t>with increase </a:t>
            </a:r>
            <a:r>
              <a:rPr lang="en-US" sz="3000" dirty="0"/>
              <a:t>in arc length varies with </a:t>
            </a:r>
            <a:endParaRPr lang="en-US" sz="3000" dirty="0" smtClean="0"/>
          </a:p>
          <a:p>
            <a:pPr marL="0" indent="0" algn="justLow">
              <a:buNone/>
            </a:pPr>
            <a:r>
              <a:rPr lang="en-US" sz="3000" dirty="0" smtClean="0"/>
              <a:t>process.</a:t>
            </a:r>
            <a:endParaRPr lang="en-US" sz="3000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4267200"/>
            <a:ext cx="35718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299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Arc Characteristic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715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-Variation </a:t>
            </a:r>
            <a:r>
              <a:rPr lang="en-US" sz="2400" dirty="0"/>
              <a:t>in charged particle density in arc zones </a:t>
            </a:r>
            <a:r>
              <a:rPr lang="en-US" sz="2400" dirty="0" smtClean="0"/>
              <a:t>is different for different  welding processes </a:t>
            </a:r>
            <a:r>
              <a:rPr lang="en-US" sz="2400" dirty="0"/>
              <a:t>such as SMAW, GMAW and GTAW </a:t>
            </a:r>
            <a:r>
              <a:rPr lang="en-US" sz="2400" dirty="0" smtClean="0"/>
              <a:t>thus one can see the difference in </a:t>
            </a:r>
            <a:r>
              <a:rPr lang="en-US" sz="2400" dirty="0"/>
              <a:t>arc voltage vs. arc </a:t>
            </a:r>
            <a:r>
              <a:rPr lang="en-US" sz="2400" dirty="0" smtClean="0"/>
              <a:t>length relationship for these process. 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pPr marL="0" indent="0" algn="justLow">
              <a:buNone/>
            </a:pPr>
            <a:r>
              <a:rPr lang="en-US" sz="2400" dirty="0" smtClean="0"/>
              <a:t>-For </a:t>
            </a:r>
            <a:r>
              <a:rPr lang="en-US" sz="2400" dirty="0"/>
              <a:t>example, GTAW process </a:t>
            </a:r>
            <a:r>
              <a:rPr lang="en-US" sz="2400" dirty="0" smtClean="0"/>
              <a:t>due to </a:t>
            </a:r>
            <a:r>
              <a:rPr lang="en-US" sz="2400" dirty="0"/>
              <a:t>tungsten electrode (having high electron emitting capability) results in </a:t>
            </a:r>
            <a:r>
              <a:rPr lang="en-US" sz="2400" dirty="0" smtClean="0"/>
              <a:t>higher charged </a:t>
            </a:r>
            <a:r>
              <a:rPr lang="en-US" sz="2400" dirty="0"/>
              <a:t>particle density in arc region than GMAW and SMAW which in turn leads </a:t>
            </a:r>
            <a:r>
              <a:rPr lang="en-US" sz="2400" dirty="0" smtClean="0"/>
              <a:t>to lower </a:t>
            </a:r>
            <a:r>
              <a:rPr lang="en-US" sz="2400" dirty="0"/>
              <a:t>arc voltage/arc length ratio for GTAW than LMAW &amp; SMAW process.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133600"/>
            <a:ext cx="35718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347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Arc Forces and Their significance on Welding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024" y="1447800"/>
            <a:ext cx="9067800" cy="5410200"/>
          </a:xfrm>
        </p:spPr>
        <p:txBody>
          <a:bodyPr>
            <a:normAutofit/>
          </a:bodyPr>
          <a:lstStyle/>
          <a:p>
            <a:pPr marL="0" indent="0" algn="justLow">
              <a:buNone/>
            </a:pPr>
            <a:r>
              <a:rPr lang="en-US" sz="2800" dirty="0" smtClean="0"/>
              <a:t>-Metal </a:t>
            </a:r>
            <a:r>
              <a:rPr lang="en-US" sz="2800" dirty="0"/>
              <a:t>transfer </a:t>
            </a:r>
            <a:r>
              <a:rPr lang="en-US" sz="2800" dirty="0" smtClean="0"/>
              <a:t>is detachment </a:t>
            </a:r>
            <a:r>
              <a:rPr lang="en-US" sz="2800" dirty="0"/>
              <a:t>and movement of molten metal </a:t>
            </a:r>
            <a:r>
              <a:rPr lang="en-US" sz="2800" dirty="0" smtClean="0"/>
              <a:t>from </a:t>
            </a:r>
            <a:r>
              <a:rPr lang="en-US" sz="2800" dirty="0"/>
              <a:t>tip of the </a:t>
            </a:r>
            <a:r>
              <a:rPr lang="en-US" sz="2800" dirty="0" smtClean="0"/>
              <a:t>electrode to </a:t>
            </a:r>
            <a:r>
              <a:rPr lang="en-US" sz="2800" dirty="0"/>
              <a:t>the weld pool in work piece </a:t>
            </a:r>
            <a:r>
              <a:rPr lang="en-US" sz="2800" dirty="0" smtClean="0"/>
              <a:t>is very important because:</a:t>
            </a:r>
          </a:p>
          <a:p>
            <a:pPr marL="0" indent="0" algn="justLow">
              <a:buNone/>
            </a:pPr>
            <a:r>
              <a:rPr lang="en-US" sz="2800" dirty="0" smtClean="0"/>
              <a:t> </a:t>
            </a:r>
          </a:p>
          <a:p>
            <a:pPr marL="0" indent="0" algn="justLow">
              <a:buNone/>
            </a:pPr>
            <a:r>
              <a:rPr lang="en-US" sz="2800" dirty="0" smtClean="0"/>
              <a:t>1.Flight </a:t>
            </a:r>
            <a:r>
              <a:rPr lang="en-US" sz="2800" dirty="0"/>
              <a:t>duration of molten metal drop in arc region affects the quality </a:t>
            </a:r>
            <a:r>
              <a:rPr lang="en-US" sz="2800" dirty="0" smtClean="0"/>
              <a:t>of weld </a:t>
            </a:r>
            <a:r>
              <a:rPr lang="en-US" sz="2800" dirty="0"/>
              <a:t>metal and element transfer efficiency, </a:t>
            </a:r>
            <a:r>
              <a:rPr lang="en-US" sz="2800" dirty="0" smtClean="0"/>
              <a:t>and</a:t>
            </a:r>
          </a:p>
          <a:p>
            <a:pPr marL="0" indent="0" algn="justLow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2. Arc </a:t>
            </a:r>
            <a:r>
              <a:rPr lang="en-US" sz="2800" dirty="0"/>
              <a:t>forces affect the </a:t>
            </a:r>
            <a:r>
              <a:rPr lang="en-US" sz="2800" dirty="0" smtClean="0"/>
              <a:t>deposition efficiency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554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362200"/>
            <a:ext cx="7158037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100" y="1371600"/>
            <a:ext cx="685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173975" y="-152400"/>
            <a:ext cx="4572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400" b="1" dirty="0"/>
              <a:t>Arc Blow</a:t>
            </a:r>
            <a:br>
              <a:rPr lang="en-US" sz="4400" b="1" dirty="0"/>
            </a:br>
            <a:endParaRPr lang="en-US" sz="4400" dirty="0"/>
          </a:p>
        </p:txBody>
      </p:sp>
      <p:sp>
        <p:nvSpPr>
          <p:cNvPr id="3" name="Rectangle 2"/>
          <p:cNvSpPr/>
          <p:nvPr/>
        </p:nvSpPr>
        <p:spPr>
          <a:xfrm>
            <a:off x="76200" y="457200"/>
            <a:ext cx="90678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-</a:t>
            </a:r>
            <a:r>
              <a:rPr lang="en-US" sz="2400" dirty="0" smtClean="0"/>
              <a:t>Arc </a:t>
            </a:r>
            <a:r>
              <a:rPr lang="en-US" sz="2400" dirty="0"/>
              <a:t>blow is basically a deflection of a welding arc from its </a:t>
            </a:r>
            <a:r>
              <a:rPr lang="en-US" sz="2400" dirty="0" smtClean="0"/>
              <a:t>axis </a:t>
            </a:r>
            <a:r>
              <a:rPr lang="en-US" sz="2400" dirty="0"/>
              <a:t>of the electrode. 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" y="4522169"/>
            <a:ext cx="9067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-According to the direction of deflection of arc with respect to welding direction, an arc blow may termed as be forward or backward arc blow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/>
              <a:t>-Deflection of arc ahead of the weld pool in direction of the welding is called forward arc blow and that in reverse direction is called backward arc blow (Fig. 7.2 a-c</a:t>
            </a:r>
            <a:r>
              <a:rPr lang="en-US" sz="2400" dirty="0" smtClean="0"/>
              <a:t>)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95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queezing and distortion of flux fields at the start and finish of a seam weld.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657600"/>
            <a:ext cx="5562600" cy="2971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C:\Users\Ali2016\Desktop\Eddy_currents_in_an_arc_blow_cross-section_(diagram)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598" y="685800"/>
            <a:ext cx="6505575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43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Arc Blow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8915400" cy="64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-</a:t>
            </a:r>
            <a:r>
              <a:rPr lang="en-US" sz="2800" dirty="0" smtClean="0"/>
              <a:t>Deflection </a:t>
            </a:r>
            <a:r>
              <a:rPr lang="en-US" sz="2800" dirty="0"/>
              <a:t>of arc during welding reduces the control over the </a:t>
            </a:r>
            <a:r>
              <a:rPr lang="en-US" sz="2800" dirty="0" smtClean="0"/>
              <a:t>handling of </a:t>
            </a:r>
            <a:r>
              <a:rPr lang="en-US" sz="2800" dirty="0"/>
              <a:t>molten metal by making it difficult to apply the molten metal at right place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-A severe </a:t>
            </a:r>
            <a:r>
              <a:rPr lang="en-US" sz="2800" dirty="0"/>
              <a:t>arc blow increases the spattering which in turn decreases the </a:t>
            </a:r>
            <a:r>
              <a:rPr lang="en-US" sz="2800" dirty="0" smtClean="0"/>
              <a:t>deposition efficiency </a:t>
            </a:r>
            <a:r>
              <a:rPr lang="en-US" sz="2800" dirty="0"/>
              <a:t>of the welding process. 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276600"/>
            <a:ext cx="7158037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654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Arc Blow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915400" cy="7239000"/>
          </a:xfrm>
        </p:spPr>
        <p:txBody>
          <a:bodyPr>
            <a:normAutofit/>
          </a:bodyPr>
          <a:lstStyle/>
          <a:p>
            <a:pPr marL="0" indent="0" algn="justLow">
              <a:buNone/>
            </a:pPr>
            <a:r>
              <a:rPr lang="en-US" sz="2600" dirty="0" smtClean="0"/>
              <a:t>-</a:t>
            </a:r>
            <a:r>
              <a:rPr lang="en-US" sz="2400" dirty="0" smtClean="0"/>
              <a:t>Arc </a:t>
            </a:r>
            <a:r>
              <a:rPr lang="en-US" sz="2400" dirty="0"/>
              <a:t>blow is mainly </a:t>
            </a:r>
            <a:r>
              <a:rPr lang="en-US" sz="2400" dirty="0" smtClean="0"/>
              <a:t>occurred   </a:t>
            </a:r>
            <a:r>
              <a:rPr lang="en-US" sz="2400" dirty="0"/>
              <a:t>during DC arc welding due to interaction </a:t>
            </a:r>
            <a:r>
              <a:rPr lang="en-US" sz="2400" dirty="0" smtClean="0"/>
              <a:t>between different </a:t>
            </a:r>
            <a:r>
              <a:rPr lang="en-US" sz="2400" dirty="0"/>
              <a:t>electromagnetic fields in and around the welding </a:t>
            </a:r>
            <a:r>
              <a:rPr lang="en-US" sz="2400" dirty="0" smtClean="0"/>
              <a:t>arc</a:t>
            </a:r>
          </a:p>
          <a:p>
            <a:pPr marL="0" indent="0" algn="justLow">
              <a:buNone/>
            </a:pPr>
            <a:r>
              <a:rPr lang="en-US" sz="2400" dirty="0" smtClean="0"/>
              <a:t>-</a:t>
            </a:r>
            <a:r>
              <a:rPr lang="en-US" sz="2400" dirty="0"/>
              <a:t>There are two common situations of interaction between</a:t>
            </a:r>
          </a:p>
          <a:p>
            <a:pPr marL="0" indent="0" algn="justLow">
              <a:buNone/>
            </a:pPr>
            <a:r>
              <a:rPr lang="en-US" sz="2400" dirty="0"/>
              <a:t>electromagnetic fields that can lead to arc blow</a:t>
            </a:r>
            <a:r>
              <a:rPr lang="en-US" sz="2400" dirty="0" smtClean="0"/>
              <a:t>:</a:t>
            </a:r>
          </a:p>
          <a:p>
            <a:pPr marL="0" indent="0" algn="justLow">
              <a:buNone/>
            </a:pPr>
            <a:endParaRPr lang="en-US" sz="2400" dirty="0"/>
          </a:p>
          <a:p>
            <a:pPr marL="0" indent="0" algn="justLow">
              <a:buNone/>
            </a:pPr>
            <a:r>
              <a:rPr lang="en-US" sz="2400" dirty="0" smtClean="0"/>
              <a:t>-1.interaction </a:t>
            </a:r>
            <a:r>
              <a:rPr lang="en-US" sz="2400" dirty="0"/>
              <a:t>between electromagnetic field due to flow of current </a:t>
            </a:r>
            <a:r>
              <a:rPr lang="en-US" sz="2400" dirty="0" smtClean="0"/>
              <a:t>through the </a:t>
            </a:r>
            <a:r>
              <a:rPr lang="en-US" sz="2400" dirty="0"/>
              <a:t>arc gap and that due to flow of current through plates being </a:t>
            </a:r>
            <a:r>
              <a:rPr lang="en-US" sz="2400" dirty="0" smtClean="0"/>
              <a:t>welded. Any kind of </a:t>
            </a:r>
            <a:r>
              <a:rPr lang="en-US" sz="2400" dirty="0"/>
              <a:t>interaction of this field with other electromagnetic fields leads </a:t>
            </a:r>
            <a:r>
              <a:rPr lang="en-US" sz="2400" dirty="0" smtClean="0"/>
              <a:t>to arc blow</a:t>
            </a:r>
          </a:p>
          <a:p>
            <a:pPr marL="457200" indent="-457200" algn="justLow">
              <a:buAutoNum type="arabicPeriod"/>
            </a:pPr>
            <a:endParaRPr lang="en-US" sz="2400" dirty="0" smtClean="0"/>
          </a:p>
          <a:p>
            <a:pPr algn="justLow"/>
            <a:endParaRPr lang="en-US" sz="2400" dirty="0" smtClean="0"/>
          </a:p>
          <a:p>
            <a:pPr algn="justLow"/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11" b="9779"/>
          <a:stretch/>
        </p:blipFill>
        <p:spPr bwMode="auto">
          <a:xfrm>
            <a:off x="1029269" y="4800600"/>
            <a:ext cx="6858000" cy="1869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703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Arc Blow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sz="2400" dirty="0" smtClean="0"/>
              <a:t>2. </a:t>
            </a:r>
            <a:r>
              <a:rPr lang="en-US" sz="2400" dirty="0"/>
              <a:t>interaction between electromagnetic field due to flow of current through the arc gap and that is localized while welding near the edge of the plates.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-The </a:t>
            </a:r>
            <a:r>
              <a:rPr lang="en-US" sz="2400" dirty="0"/>
              <a:t>lines of electromagnetic fields are localized near the </a:t>
            </a:r>
            <a:r>
              <a:rPr lang="en-US" sz="2400" dirty="0" err="1" smtClean="0"/>
              <a:t>egde</a:t>
            </a:r>
            <a:r>
              <a:rPr lang="en-US" sz="2400" dirty="0" smtClean="0"/>
              <a:t> of </a:t>
            </a:r>
            <a:r>
              <a:rPr lang="en-US" sz="2400" dirty="0"/>
              <a:t>the plates as these can flow easily through the metal than the </a:t>
            </a:r>
            <a:r>
              <a:rPr lang="en-US" sz="2400" dirty="0" smtClean="0"/>
              <a:t>air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-Therefore </a:t>
            </a:r>
            <a:r>
              <a:rPr lang="en-US" sz="2400" dirty="0"/>
              <a:t>distribution of lines of electromagnetic forces does not remain uniform around the arc </a:t>
            </a:r>
          </a:p>
          <a:p>
            <a:endParaRPr lang="en-US" sz="24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459"/>
          <a:stretch/>
        </p:blipFill>
        <p:spPr bwMode="auto">
          <a:xfrm>
            <a:off x="1295400" y="4662558"/>
            <a:ext cx="7158037" cy="1966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284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Mechanism of Arc Blow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600" dirty="0" smtClean="0"/>
              <a:t>-Current flow is the same direction in the two conductors         like polarities        the two generated electromagnetic fields reject (resist ) each other</a:t>
            </a:r>
            <a:endParaRPr lang="en-US" sz="2600" dirty="0"/>
          </a:p>
          <a:p>
            <a:pPr marL="0" indent="0">
              <a:buNone/>
            </a:pPr>
            <a:r>
              <a:rPr lang="en-US" sz="2600" dirty="0" smtClean="0"/>
              <a:t>-Current </a:t>
            </a:r>
            <a:r>
              <a:rPr lang="en-US" sz="2600" dirty="0"/>
              <a:t>flow </a:t>
            </a:r>
            <a:r>
              <a:rPr lang="en-US" sz="2600" dirty="0" smtClean="0"/>
              <a:t>is not </a:t>
            </a:r>
            <a:r>
              <a:rPr lang="en-US" sz="2600" dirty="0"/>
              <a:t>the same direction in the two </a:t>
            </a:r>
            <a:r>
              <a:rPr lang="en-US" sz="2600" dirty="0" smtClean="0"/>
              <a:t>conductors     un </a:t>
            </a:r>
            <a:r>
              <a:rPr lang="en-US" sz="2600" dirty="0"/>
              <a:t>like </a:t>
            </a:r>
            <a:r>
              <a:rPr lang="en-US" sz="2600" dirty="0" smtClean="0"/>
              <a:t>polarities     the two </a:t>
            </a:r>
            <a:r>
              <a:rPr lang="en-US" sz="2600" dirty="0"/>
              <a:t>generated </a:t>
            </a:r>
            <a:r>
              <a:rPr lang="en-US" sz="2600" dirty="0" smtClean="0"/>
              <a:t>electromagnetic </a:t>
            </a:r>
            <a:r>
              <a:rPr lang="en-US" sz="2600" dirty="0"/>
              <a:t>fields </a:t>
            </a:r>
            <a:r>
              <a:rPr lang="en-US" sz="2600" dirty="0" smtClean="0"/>
              <a:t>attract each other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Arc blow can be controlled by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1.Reduction of the arc length so as to reduce the extent of misplacement of molten metal</a:t>
            </a: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2.Shifting to A. C. if possible so as to neutralize the arc blow occurring in each half</a:t>
            </a: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Directing the tip of the electrode in direction opposite to the arc blow.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7725525" y="1662684"/>
            <a:ext cx="244522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254375" y="914400"/>
            <a:ext cx="489045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1254375" y="1905000"/>
            <a:ext cx="304800" cy="2409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7238998" y="681120"/>
            <a:ext cx="489045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57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0770" y="-304800"/>
            <a:ext cx="9330970" cy="1143000"/>
          </a:xfrm>
        </p:spPr>
        <p:txBody>
          <a:bodyPr>
            <a:noAutofit/>
          </a:bodyPr>
          <a:lstStyle/>
          <a:p>
            <a:r>
              <a:rPr lang="en-US" sz="3800" b="1" dirty="0"/>
              <a:t>Arc Forces and Their significance on Welding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991600" cy="70690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-</a:t>
            </a:r>
            <a:r>
              <a:rPr lang="en-US" sz="2600" dirty="0"/>
              <a:t>Arc forces are termed to all forces acting in the arc zone</a:t>
            </a:r>
            <a:r>
              <a:rPr lang="en-US" sz="2600" dirty="0" smtClean="0"/>
              <a:t>.</a:t>
            </a:r>
          </a:p>
          <a:p>
            <a:pPr marL="0" indent="0">
              <a:buNone/>
            </a:pPr>
            <a:endParaRPr lang="en-US" sz="2600" dirty="0"/>
          </a:p>
          <a:p>
            <a:pPr marL="0" indent="0" algn="justLow">
              <a:buNone/>
            </a:pPr>
            <a:r>
              <a:rPr lang="en-US" sz="2800" dirty="0" smtClean="0"/>
              <a:t>-</a:t>
            </a:r>
            <a:r>
              <a:rPr lang="en-US" sz="2600" dirty="0" smtClean="0"/>
              <a:t>These forces resisting </a:t>
            </a:r>
            <a:r>
              <a:rPr lang="en-US" sz="2600" dirty="0"/>
              <a:t>or </a:t>
            </a:r>
            <a:r>
              <a:rPr lang="en-US" sz="2600" dirty="0" smtClean="0"/>
              <a:t>enabling  the detachment </a:t>
            </a:r>
            <a:r>
              <a:rPr lang="en-US" sz="2600" dirty="0"/>
              <a:t>of molten </a:t>
            </a:r>
            <a:r>
              <a:rPr lang="en-US" sz="2600" dirty="0" smtClean="0"/>
              <a:t>metal drop </a:t>
            </a:r>
            <a:r>
              <a:rPr lang="en-US" sz="2600" dirty="0"/>
              <a:t>hanging at the electrode tip </a:t>
            </a:r>
            <a:r>
              <a:rPr lang="en-US" sz="2600" dirty="0" smtClean="0"/>
              <a:t>which </a:t>
            </a:r>
            <a:r>
              <a:rPr lang="en-US" sz="2600" dirty="0"/>
              <a:t>in turn affect the mode of </a:t>
            </a:r>
            <a:r>
              <a:rPr lang="en-US" sz="2600" dirty="0" smtClean="0"/>
              <a:t>metal transfer </a:t>
            </a:r>
            <a:r>
              <a:rPr lang="en-US" sz="2600" dirty="0"/>
              <a:t>and weld metal disposition </a:t>
            </a:r>
            <a:r>
              <a:rPr lang="en-US" sz="2600" dirty="0" smtClean="0"/>
              <a:t>efficiencies.</a:t>
            </a:r>
            <a:r>
              <a:rPr lang="en-US" sz="2800" dirty="0"/>
              <a:t> </a:t>
            </a:r>
            <a:endParaRPr lang="en-US" sz="2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30" y="3837503"/>
            <a:ext cx="8762999" cy="2639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914400" y="3886200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surface tension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62500" y="5954435"/>
            <a:ext cx="3914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e1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1788063" y="6287869"/>
            <a:ext cx="16244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/>
              <a:t>impact of charge </a:t>
            </a:r>
            <a:endParaRPr lang="en-US" sz="1600" dirty="0" smtClean="0"/>
          </a:p>
          <a:p>
            <a:pPr algn="ctr"/>
            <a:r>
              <a:rPr lang="en-US" sz="1600" dirty="0" smtClean="0"/>
              <a:t>particles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3124200" y="3852446"/>
            <a:ext cx="136716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metal </a:t>
            </a:r>
            <a:r>
              <a:rPr lang="en-US" sz="1600" dirty="0" err="1"/>
              <a:t>vapours</a:t>
            </a:r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74425" y="6290846"/>
            <a:ext cx="12209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gravitational</a:t>
            </a:r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5673927" y="5956578"/>
            <a:ext cx="3914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e2</a:t>
            </a:r>
            <a:endParaRPr lang="en-US" sz="1600" dirty="0"/>
          </a:p>
        </p:txBody>
      </p:sp>
      <p:sp>
        <p:nvSpPr>
          <p:cNvPr id="24" name="Rectangle 23"/>
          <p:cNvSpPr/>
          <p:nvPr/>
        </p:nvSpPr>
        <p:spPr>
          <a:xfrm>
            <a:off x="6705600" y="5943600"/>
            <a:ext cx="4857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e3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8065677" y="6096000"/>
            <a:ext cx="3914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e4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4190999" y="6477000"/>
            <a:ext cx="50292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e1 to </a:t>
            </a:r>
            <a:r>
              <a:rPr lang="en-US" sz="1600" dirty="0" smtClean="0"/>
              <a:t>e4 stages </a:t>
            </a:r>
            <a:r>
              <a:rPr lang="en-US" sz="1600" dirty="0"/>
              <a:t>in force generation due to gas eruption</a:t>
            </a:r>
          </a:p>
        </p:txBody>
      </p:sp>
    </p:spTree>
    <p:extLst>
      <p:ext uri="{BB962C8B-B14F-4D97-AF65-F5344CB8AC3E}">
        <p14:creationId xmlns:p14="http://schemas.microsoft.com/office/powerpoint/2010/main" val="205653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Gravity Force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172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-This </a:t>
            </a:r>
            <a:r>
              <a:rPr lang="en-US" sz="2800" dirty="0"/>
              <a:t>is due to gravitational force acting on molten metal drop hanging at the tip </a:t>
            </a:r>
            <a:r>
              <a:rPr lang="en-US" sz="2800" dirty="0" smtClean="0"/>
              <a:t>of electrode.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-Gravitational </a:t>
            </a:r>
            <a:r>
              <a:rPr lang="en-US" sz="2800" dirty="0"/>
              <a:t>force depends on the volume of the drop and density </a:t>
            </a:r>
            <a:r>
              <a:rPr lang="en-US" sz="2800" dirty="0" smtClean="0"/>
              <a:t>of metal</a:t>
            </a:r>
            <a:r>
              <a:rPr lang="en-US" sz="2800" dirty="0"/>
              <a:t>. 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-Gravitational </a:t>
            </a:r>
            <a:r>
              <a:rPr lang="en-US" sz="2800" dirty="0"/>
              <a:t>force (</a:t>
            </a:r>
            <a:r>
              <a:rPr lang="en-US" sz="2800" dirty="0" err="1"/>
              <a:t>Fg</a:t>
            </a:r>
            <a:r>
              <a:rPr lang="en-US" sz="2800" dirty="0" smtClean="0"/>
              <a:t>)=   V g   where    (kg/m</a:t>
            </a:r>
            <a:r>
              <a:rPr lang="en-US" sz="2800" dirty="0"/>
              <a:t>3</a:t>
            </a:r>
            <a:r>
              <a:rPr lang="en-US" sz="2800" dirty="0" smtClean="0"/>
              <a:t>) is </a:t>
            </a:r>
            <a:r>
              <a:rPr lang="en-US" sz="2800" dirty="0"/>
              <a:t>the density of metal, V is volume of drop (m3) and g </a:t>
            </a:r>
            <a:r>
              <a:rPr lang="en-US" sz="2800" dirty="0" smtClean="0"/>
              <a:t>is gravitational </a:t>
            </a:r>
            <a:r>
              <a:rPr lang="en-US" sz="2800" dirty="0"/>
              <a:t>constant (m/s2).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 algn="justLow">
              <a:buNone/>
            </a:pPr>
            <a:r>
              <a:rPr lang="en-US" sz="2800" dirty="0"/>
              <a:t>-</a:t>
            </a:r>
            <a:r>
              <a:rPr lang="en-US" sz="2800" dirty="0" smtClean="0"/>
              <a:t>In </a:t>
            </a:r>
            <a:r>
              <a:rPr lang="en-US" sz="2800" dirty="0"/>
              <a:t>case of down hand welding, gravitational force helps in </a:t>
            </a:r>
            <a:r>
              <a:rPr lang="en-US" sz="2800" dirty="0" smtClean="0"/>
              <a:t>detachment/transfer of </a:t>
            </a:r>
            <a:r>
              <a:rPr lang="en-US" sz="2800" dirty="0"/>
              <a:t>molten metal drop from electrode tip </a:t>
            </a:r>
            <a:endParaRPr lang="en-US" sz="2800" dirty="0" smtClean="0"/>
          </a:p>
          <a:p>
            <a:pPr marL="0" indent="0" algn="justLow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-In </a:t>
            </a:r>
            <a:r>
              <a:rPr lang="en-US" sz="2800" dirty="0"/>
              <a:t>case of </a:t>
            </a:r>
            <a:r>
              <a:rPr lang="en-US" sz="2800" dirty="0" smtClean="0"/>
              <a:t>overhead welding </a:t>
            </a:r>
            <a:r>
              <a:rPr lang="en-US" sz="2800" dirty="0"/>
              <a:t>it prevents the detachment.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50520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58140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61" r="91901" b="20306"/>
          <a:stretch/>
        </p:blipFill>
        <p:spPr bwMode="auto">
          <a:xfrm>
            <a:off x="7705298" y="1981200"/>
            <a:ext cx="1286302" cy="152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841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Surface Tension Force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781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sz="2800" dirty="0" smtClean="0"/>
              <a:t>The drop </a:t>
            </a:r>
            <a:r>
              <a:rPr lang="en-US" sz="2800" dirty="0"/>
              <a:t>of the liquid metal </a:t>
            </a:r>
            <a:r>
              <a:rPr lang="en-US" sz="2800" dirty="0" smtClean="0"/>
              <a:t>hanging </a:t>
            </a:r>
            <a:r>
              <a:rPr lang="en-US" sz="2800" dirty="0"/>
              <a:t>at the tip of </a:t>
            </a:r>
            <a:r>
              <a:rPr lang="en-US" sz="2800" dirty="0" smtClean="0"/>
              <a:t>electrode due </a:t>
            </a:r>
            <a:r>
              <a:rPr lang="en-US" sz="2800" dirty="0"/>
              <a:t>to surface tension effect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-Magnitude </a:t>
            </a:r>
            <a:r>
              <a:rPr lang="en-US" sz="2800" dirty="0"/>
              <a:t>of the surface tension force </a:t>
            </a:r>
            <a:r>
              <a:rPr lang="en-US" sz="2800" dirty="0" smtClean="0"/>
              <a:t>is </a:t>
            </a:r>
            <a:r>
              <a:rPr lang="en-US" sz="2800" dirty="0"/>
              <a:t>influenced by the size of droplet, electrode diameter and surface </a:t>
            </a:r>
            <a:r>
              <a:rPr lang="en-US" sz="2800" dirty="0" smtClean="0"/>
              <a:t>tension coefficient</a:t>
            </a:r>
            <a:r>
              <a:rPr lang="en-US" sz="2800" dirty="0"/>
              <a:t>. </a:t>
            </a:r>
            <a:endParaRPr lang="en-US" sz="2800" dirty="0" smtClean="0"/>
          </a:p>
          <a:p>
            <a:endParaRPr lang="en-US" sz="2800" dirty="0" smtClean="0"/>
          </a:p>
          <a:p>
            <a:pPr marL="0" indent="0">
              <a:buNone/>
            </a:pPr>
            <a:r>
              <a:rPr lang="en-US" sz="2800" i="1" dirty="0" smtClean="0"/>
              <a:t>Where     is </a:t>
            </a:r>
            <a:r>
              <a:rPr lang="en-US" sz="2800" i="1" dirty="0"/>
              <a:t>the surface tension coefficient</a:t>
            </a:r>
            <a:r>
              <a:rPr lang="en-US" sz="2800" i="1" dirty="0" smtClean="0"/>
              <a:t>, Re </a:t>
            </a:r>
            <a:r>
              <a:rPr lang="en-US" sz="2800" i="1" dirty="0"/>
              <a:t>is the </a:t>
            </a:r>
            <a:r>
              <a:rPr lang="en-US" sz="2800" i="1" dirty="0" smtClean="0"/>
              <a:t>radius of electrode tip</a:t>
            </a:r>
            <a:r>
              <a:rPr lang="en-US" sz="2800" i="1" dirty="0"/>
              <a:t> and </a:t>
            </a:r>
            <a:r>
              <a:rPr lang="en-US" sz="2800" i="1" dirty="0" smtClean="0"/>
              <a:t>R </a:t>
            </a:r>
            <a:r>
              <a:rPr lang="en-US" sz="2800" i="1" dirty="0"/>
              <a:t>is drop radius </a:t>
            </a:r>
            <a:endParaRPr lang="en-US" sz="2800" i="1" dirty="0" smtClean="0"/>
          </a:p>
          <a:p>
            <a:pPr marL="0" indent="0">
              <a:buNone/>
            </a:pPr>
            <a:endParaRPr lang="en-US" sz="2800" i="1" dirty="0"/>
          </a:p>
          <a:p>
            <a:pPr marL="0" indent="0" algn="justLow">
              <a:buNone/>
            </a:pPr>
            <a:r>
              <a:rPr lang="en-US" sz="2800" dirty="0" smtClean="0"/>
              <a:t>-This </a:t>
            </a:r>
            <a:r>
              <a:rPr lang="en-US" sz="2800" dirty="0"/>
              <a:t>force tends to resist the detachment of molten metal drop </a:t>
            </a:r>
            <a:r>
              <a:rPr lang="en-US" sz="2800" dirty="0" smtClean="0"/>
              <a:t>from electrode </a:t>
            </a:r>
            <a:r>
              <a:rPr lang="en-US" sz="2800" dirty="0"/>
              <a:t>tip and usually acts against gravitational force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endParaRPr lang="en-US" sz="33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474198"/>
            <a:ext cx="5181600" cy="45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380089"/>
            <a:ext cx="304800" cy="191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7" t="10413" r="80027" b="28057"/>
          <a:stretch/>
        </p:blipFill>
        <p:spPr bwMode="auto">
          <a:xfrm>
            <a:off x="8052179" y="2667000"/>
            <a:ext cx="914400" cy="162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334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710632"/>
            <a:ext cx="9372600" cy="6202363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pPr marL="0" indent="0" algn="justLow">
              <a:buNone/>
            </a:pPr>
            <a:r>
              <a:rPr lang="en-US" sz="10400" dirty="0"/>
              <a:t>-In case of vertical and overhead welding positions, high surface tension force helps in placing the molten weld metal </a:t>
            </a:r>
            <a:r>
              <a:rPr lang="en-US" sz="10400" dirty="0" err="1" smtClean="0"/>
              <a:t>atrequired</a:t>
            </a:r>
            <a:r>
              <a:rPr lang="en-US" sz="10400" dirty="0" smtClean="0"/>
              <a:t> </a:t>
            </a:r>
            <a:r>
              <a:rPr lang="en-US" sz="10400" dirty="0"/>
              <a:t>position more effectively by reducing tendency of falling </a:t>
            </a:r>
            <a:r>
              <a:rPr lang="en-US" sz="10400" dirty="0" smtClean="0"/>
              <a:t>down of </a:t>
            </a:r>
            <a:r>
              <a:rPr lang="en-US" sz="10400" dirty="0"/>
              <a:t>molten weld </a:t>
            </a:r>
            <a:r>
              <a:rPr lang="en-US" sz="10400" dirty="0" smtClean="0"/>
              <a:t>metal</a:t>
            </a:r>
          </a:p>
          <a:p>
            <a:pPr marL="0" indent="0" algn="justLow">
              <a:buNone/>
            </a:pPr>
            <a:endParaRPr lang="en-US" sz="10400" dirty="0"/>
          </a:p>
          <a:p>
            <a:pPr marL="0" indent="0">
              <a:buNone/>
            </a:pPr>
            <a:endParaRPr lang="en-US" sz="10400" dirty="0" smtClean="0"/>
          </a:p>
          <a:p>
            <a:pPr marL="0" indent="0" algn="justLow">
              <a:buNone/>
            </a:pPr>
            <a:r>
              <a:rPr lang="en-US" sz="10400" dirty="0" smtClean="0"/>
              <a:t>-Accordingly</a:t>
            </a:r>
            <a:r>
              <a:rPr lang="en-US" sz="10400" dirty="0"/>
              <a:t>, flux/electrode composition for </a:t>
            </a:r>
            <a:r>
              <a:rPr lang="en-US" sz="10400" dirty="0" smtClean="0"/>
              <a:t>odd position welding </a:t>
            </a:r>
            <a:r>
              <a:rPr lang="en-US" sz="10400" dirty="0"/>
              <a:t>purpose must be designed to have viscous and high </a:t>
            </a:r>
            <a:r>
              <a:rPr lang="en-US" sz="10400" dirty="0" smtClean="0"/>
              <a:t>surface tension weld </a:t>
            </a:r>
            <a:r>
              <a:rPr lang="en-US" sz="10400" dirty="0"/>
              <a:t>metal/slag.</a:t>
            </a:r>
          </a:p>
          <a:p>
            <a:pPr marL="0" indent="0">
              <a:buNone/>
            </a:pPr>
            <a:endParaRPr lang="en-US" sz="10400" dirty="0"/>
          </a:p>
          <a:p>
            <a:pPr marL="0" indent="0" algn="justLow">
              <a:buNone/>
            </a:pPr>
            <a:endParaRPr lang="en-US" sz="10400" dirty="0"/>
          </a:p>
          <a:p>
            <a:pPr marL="0" indent="0" algn="justLow">
              <a:buNone/>
            </a:pPr>
            <a:r>
              <a:rPr lang="en-US" sz="10400" dirty="0" smtClean="0"/>
              <a:t>-An </a:t>
            </a:r>
            <a:r>
              <a:rPr lang="en-US" sz="10400" dirty="0"/>
              <a:t>Increase in temperature of the molten weld metal reduces </a:t>
            </a:r>
            <a:r>
              <a:rPr lang="en-US" sz="10400" dirty="0" smtClean="0"/>
              <a:t>the surface </a:t>
            </a:r>
            <a:r>
              <a:rPr lang="en-US" sz="10400" dirty="0"/>
              <a:t>tension </a:t>
            </a:r>
            <a:r>
              <a:rPr lang="en-US" sz="10400" dirty="0" smtClean="0"/>
              <a:t>coefficient       hence </a:t>
            </a:r>
            <a:r>
              <a:rPr lang="en-US" sz="10400" dirty="0"/>
              <a:t>this will </a:t>
            </a:r>
            <a:r>
              <a:rPr lang="en-US" sz="10400" dirty="0" smtClean="0"/>
              <a:t>reduce preventing effect </a:t>
            </a:r>
            <a:r>
              <a:rPr lang="en-US" sz="10400" dirty="0"/>
              <a:t>of the </a:t>
            </a:r>
            <a:r>
              <a:rPr lang="en-US" sz="10400" dirty="0" smtClean="0"/>
              <a:t>surface tension </a:t>
            </a:r>
            <a:r>
              <a:rPr lang="en-US" sz="10400" dirty="0"/>
              <a:t>force on detachment of the </a:t>
            </a:r>
            <a:r>
              <a:rPr lang="en-US" sz="10400" dirty="0" smtClean="0"/>
              <a:t>drop </a:t>
            </a:r>
            <a:r>
              <a:rPr lang="en-US" sz="10400" dirty="0"/>
              <a:t>and so it will facilitate the detachment </a:t>
            </a:r>
            <a:r>
              <a:rPr lang="en-US" sz="10400" dirty="0" smtClean="0"/>
              <a:t>of drop </a:t>
            </a:r>
            <a:r>
              <a:rPr lang="en-US" sz="10400" dirty="0"/>
              <a:t>from electrode tip.</a:t>
            </a:r>
          </a:p>
          <a:p>
            <a:pPr algn="justLow"/>
            <a:endParaRPr lang="en-US" sz="9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5257800"/>
            <a:ext cx="533400" cy="226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Surface Tension Force</a:t>
            </a:r>
            <a:br>
              <a:rPr lang="en-US" b="1" dirty="0"/>
            </a:br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46" t="14811" r="78832" b="32407"/>
          <a:stretch/>
        </p:blipFill>
        <p:spPr bwMode="auto">
          <a:xfrm>
            <a:off x="7924800" y="1856095"/>
            <a:ext cx="990600" cy="1241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977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763000" cy="762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Force Due to Impact of Charge Carriers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-These forces generated du to movement of </a:t>
            </a:r>
            <a:r>
              <a:rPr lang="en-US" sz="2800" dirty="0"/>
              <a:t>charged particles (ions &amp; </a:t>
            </a:r>
            <a:r>
              <a:rPr lang="en-US" sz="2800" dirty="0" smtClean="0"/>
              <a:t>electrons)</a:t>
            </a:r>
            <a:r>
              <a:rPr lang="en-US" sz="2800" dirty="0"/>
              <a:t> towards anode or </a:t>
            </a:r>
            <a:r>
              <a:rPr lang="en-US" sz="2800" dirty="0" smtClean="0"/>
              <a:t>cathode and colliding with </a:t>
            </a:r>
            <a:r>
              <a:rPr lang="en-US" sz="2800" dirty="0"/>
              <a:t>them</a:t>
            </a:r>
            <a:r>
              <a:rPr lang="en-US" sz="2800" dirty="0" smtClean="0"/>
              <a:t>.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-The motivation for this movement is  polarity of the </a:t>
            </a:r>
            <a:r>
              <a:rPr lang="en-US" sz="2800" dirty="0"/>
              <a:t>charged particles 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-These </a:t>
            </a:r>
            <a:r>
              <a:rPr lang="en-US" sz="2800" dirty="0"/>
              <a:t>forces </a:t>
            </a:r>
            <a:r>
              <a:rPr lang="en-US" sz="2800" dirty="0" smtClean="0"/>
              <a:t>tend to prevent the detachment of the </a:t>
            </a:r>
            <a:r>
              <a:rPr lang="en-US" sz="2800" dirty="0"/>
              <a:t>molten metal drop hanging at the tip of electrode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-Force </a:t>
            </a:r>
            <a:r>
              <a:rPr lang="en-US" sz="2800" dirty="0"/>
              <a:t>due to impact of charged particles </a:t>
            </a:r>
            <a:r>
              <a:rPr lang="en-US" sz="2800" dirty="0" smtClean="0"/>
              <a:t>F= m (</a:t>
            </a:r>
            <a:r>
              <a:rPr lang="en-US" sz="2800" dirty="0" err="1"/>
              <a:t>d</a:t>
            </a:r>
            <a:r>
              <a:rPr lang="en-US" sz="1800" dirty="0" err="1"/>
              <a:t>V</a:t>
            </a:r>
            <a:r>
              <a:rPr lang="en-US" sz="2800" dirty="0"/>
              <a:t>/</a:t>
            </a:r>
            <a:r>
              <a:rPr lang="en-US" sz="2800" dirty="0" err="1"/>
              <a:t>d</a:t>
            </a:r>
            <a:r>
              <a:rPr lang="en-US" sz="1800" dirty="0" err="1"/>
              <a:t>t</a:t>
            </a:r>
            <a:r>
              <a:rPr lang="en-US" sz="2800" dirty="0" smtClean="0"/>
              <a:t>), where </a:t>
            </a:r>
            <a:r>
              <a:rPr lang="en-US" sz="2800" dirty="0"/>
              <a:t>m is the mass of </a:t>
            </a:r>
            <a:r>
              <a:rPr lang="en-US" sz="2800" dirty="0" smtClean="0"/>
              <a:t>charged </a:t>
            </a:r>
            <a:r>
              <a:rPr lang="en-US" sz="2800" dirty="0"/>
              <a:t>particles, V is the velocity and t is the time.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74" t="9213" r="64901"/>
          <a:stretch/>
        </p:blipFill>
        <p:spPr bwMode="auto">
          <a:xfrm>
            <a:off x="6629400" y="2590799"/>
            <a:ext cx="1905000" cy="152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169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032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Force Due to Metal </a:t>
            </a:r>
            <a:r>
              <a:rPr lang="en-US" b="1" dirty="0" err="1"/>
              <a:t>Vapours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70" y="838200"/>
            <a:ext cx="9118979" cy="6553200"/>
          </a:xfrm>
        </p:spPr>
        <p:txBody>
          <a:bodyPr/>
          <a:lstStyle/>
          <a:p>
            <a:pPr marL="0" indent="0" algn="justLow">
              <a:buNone/>
            </a:pPr>
            <a:r>
              <a:rPr lang="en-US" dirty="0" smtClean="0"/>
              <a:t>-These forces </a:t>
            </a:r>
            <a:r>
              <a:rPr lang="en-US" dirty="0"/>
              <a:t>generated due </a:t>
            </a:r>
            <a:r>
              <a:rPr lang="en-US" dirty="0" smtClean="0"/>
              <a:t>to evaporation of molten </a:t>
            </a:r>
            <a:r>
              <a:rPr lang="en-US" dirty="0"/>
              <a:t>metal from bottom of drop and weld </a:t>
            </a:r>
            <a:r>
              <a:rPr lang="en-US" dirty="0" smtClean="0"/>
              <a:t>pool and movement of that </a:t>
            </a:r>
            <a:r>
              <a:rPr lang="en-US" dirty="0" err="1" smtClean="0"/>
              <a:t>vapours</a:t>
            </a:r>
            <a:r>
              <a:rPr lang="en-US" dirty="0" smtClean="0"/>
              <a:t> in upward direction</a:t>
            </a:r>
          </a:p>
          <a:p>
            <a:pPr marL="0" indent="0" algn="justLow">
              <a:buNone/>
            </a:pPr>
            <a:endParaRPr lang="en-US" dirty="0"/>
          </a:p>
          <a:p>
            <a:pPr marL="0" indent="0" algn="justLow">
              <a:buNone/>
            </a:pPr>
            <a:endParaRPr lang="en-US" dirty="0" smtClean="0"/>
          </a:p>
          <a:p>
            <a:pPr marL="0" indent="0" algn="justLow">
              <a:buNone/>
            </a:pPr>
            <a:endParaRPr lang="en-US" dirty="0"/>
          </a:p>
          <a:p>
            <a:pPr marL="0" indent="0" algn="justLow">
              <a:buNone/>
            </a:pPr>
            <a:endParaRPr lang="en-US" dirty="0" smtClean="0"/>
          </a:p>
          <a:p>
            <a:pPr marL="0" indent="0" algn="justLow">
              <a:buNone/>
            </a:pPr>
            <a:r>
              <a:rPr lang="en-US" dirty="0" smtClean="0"/>
              <a:t>-Theses forces tend to prevent </a:t>
            </a:r>
            <a:r>
              <a:rPr lang="en-US" dirty="0"/>
              <a:t>the detachment of droplet hanging at the tip of </a:t>
            </a:r>
            <a:r>
              <a:rPr lang="en-US" dirty="0" smtClean="0"/>
              <a:t>electrode due to  </a:t>
            </a:r>
            <a:r>
              <a:rPr lang="en-US" dirty="0"/>
              <a:t>upward movement of </a:t>
            </a:r>
            <a:r>
              <a:rPr lang="en-US" dirty="0" smtClean="0"/>
              <a:t>the metal </a:t>
            </a:r>
            <a:r>
              <a:rPr lang="en-US" dirty="0" err="1"/>
              <a:t>vapours</a:t>
            </a:r>
            <a:r>
              <a:rPr lang="en-US" dirty="0"/>
              <a:t> </a:t>
            </a:r>
            <a:r>
              <a:rPr lang="en-US" dirty="0" smtClean="0"/>
              <a:t>against</a:t>
            </a:r>
            <a:r>
              <a:rPr lang="en-US" dirty="0"/>
              <a:t> </a:t>
            </a:r>
            <a:r>
              <a:rPr lang="en-US" dirty="0" smtClean="0"/>
              <a:t>the fall of the</a:t>
            </a:r>
            <a:endParaRPr lang="en-US" dirty="0"/>
          </a:p>
          <a:p>
            <a:pPr marL="0" indent="0" algn="justLow">
              <a:buNone/>
            </a:pPr>
            <a:r>
              <a:rPr lang="en-US" dirty="0" smtClean="0"/>
              <a:t> </a:t>
            </a:r>
            <a:r>
              <a:rPr lang="en-US" dirty="0"/>
              <a:t>molten </a:t>
            </a:r>
            <a:r>
              <a:rPr lang="en-US" dirty="0" smtClean="0"/>
              <a:t>metal.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84" t="31890" r="54063" b="-1329"/>
          <a:stretch/>
        </p:blipFill>
        <p:spPr bwMode="auto">
          <a:xfrm>
            <a:off x="7162800" y="2438400"/>
            <a:ext cx="1719618" cy="2340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394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Force Due to Gas </a:t>
            </a:r>
            <a:r>
              <a:rPr lang="en-US" b="1" dirty="0" smtClean="0"/>
              <a:t>Eruption(Explosion)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762000"/>
            <a:ext cx="9220200" cy="5943600"/>
          </a:xfrm>
        </p:spPr>
        <p:txBody>
          <a:bodyPr>
            <a:normAutofit/>
          </a:bodyPr>
          <a:lstStyle/>
          <a:p>
            <a:pPr marL="0" indent="0" algn="justLow">
              <a:buNone/>
            </a:pPr>
            <a:r>
              <a:rPr lang="en-US" sz="2800" dirty="0" smtClean="0"/>
              <a:t>-Gases </a:t>
            </a:r>
            <a:r>
              <a:rPr lang="en-US" sz="2800" dirty="0"/>
              <a:t>present in molten metal such as oxygen, hydrogen etc. may react with </a:t>
            </a:r>
            <a:r>
              <a:rPr lang="en-US" sz="2800" dirty="0" smtClean="0"/>
              <a:t>some of </a:t>
            </a:r>
            <a:r>
              <a:rPr lang="en-US" sz="2800" dirty="0"/>
              <a:t>the elements (such as carbon) present in molten metal drop and form </a:t>
            </a:r>
            <a:r>
              <a:rPr lang="en-US" sz="2800" dirty="0" smtClean="0"/>
              <a:t>gaseous such CO</a:t>
            </a:r>
            <a:r>
              <a:rPr lang="en-US" sz="1800" dirty="0" smtClean="0"/>
              <a:t>2</a:t>
            </a:r>
          </a:p>
          <a:p>
            <a:pPr marL="0" indent="0">
              <a:buNone/>
            </a:pPr>
            <a:endParaRPr lang="en-US" sz="2800" dirty="0"/>
          </a:p>
          <a:p>
            <a:pPr marL="0" indent="0" algn="justLow">
              <a:buNone/>
            </a:pPr>
            <a:r>
              <a:rPr lang="en-US" sz="2800" dirty="0" smtClean="0"/>
              <a:t>-The </a:t>
            </a:r>
            <a:r>
              <a:rPr lang="en-US" sz="2800" dirty="0"/>
              <a:t>growth of these gases in molten metal </a:t>
            </a:r>
            <a:r>
              <a:rPr lang="en-US" sz="2800" dirty="0" smtClean="0"/>
              <a:t>drop increases with time and leads </a:t>
            </a:r>
            <a:r>
              <a:rPr lang="en-US" sz="2800" dirty="0"/>
              <a:t>to explosion of metal drops which in turn </a:t>
            </a:r>
            <a:r>
              <a:rPr lang="en-US" sz="2800" dirty="0" smtClean="0"/>
              <a:t>increases the </a:t>
            </a:r>
            <a:r>
              <a:rPr lang="en-US" sz="2800" dirty="0"/>
              <a:t>spattering and reduces the control </a:t>
            </a:r>
            <a:r>
              <a:rPr lang="en-US" sz="2800" dirty="0" smtClean="0"/>
              <a:t>of handling the </a:t>
            </a:r>
            <a:r>
              <a:rPr lang="en-US" sz="2800" dirty="0"/>
              <a:t>molten weld </a:t>
            </a:r>
            <a:r>
              <a:rPr lang="en-US" sz="2800" dirty="0" smtClean="0"/>
              <a:t>metal</a:t>
            </a:r>
          </a:p>
          <a:p>
            <a:pPr marL="0" indent="0" algn="justLow">
              <a:buNone/>
            </a:pPr>
            <a:endParaRPr lang="en-US" sz="28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63" t="13573" r="-250" b="9479"/>
          <a:stretch/>
        </p:blipFill>
        <p:spPr bwMode="auto">
          <a:xfrm>
            <a:off x="2514600" y="4522166"/>
            <a:ext cx="5257800" cy="2031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239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4340</TotalTime>
  <Words>1784</Words>
  <Application>Microsoft Office PowerPoint</Application>
  <PresentationFormat>On-screen Show (4:3)</PresentationFormat>
  <Paragraphs>179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Physics of Welding Arc II</vt:lpstr>
      <vt:lpstr>Arc Forces and Their significance on Welding</vt:lpstr>
      <vt:lpstr>Arc Forces and Their significance on Welding</vt:lpstr>
      <vt:lpstr>Gravity Force </vt:lpstr>
      <vt:lpstr>Surface Tension Force </vt:lpstr>
      <vt:lpstr>Surface Tension Force </vt:lpstr>
      <vt:lpstr>Force Due to Impact of Charge Carriers </vt:lpstr>
      <vt:lpstr>Force Due to Metal Vapours </vt:lpstr>
      <vt:lpstr>Force Due to Gas Eruption(Explosion) </vt:lpstr>
      <vt:lpstr>Force Due to Electro Magnetic Field </vt:lpstr>
      <vt:lpstr>Effect of Electrode Polarity</vt:lpstr>
      <vt:lpstr>Effect of Electrode Polarity</vt:lpstr>
      <vt:lpstr>Heat Generation </vt:lpstr>
      <vt:lpstr>Heat Generation</vt:lpstr>
      <vt:lpstr>Stability of Arc </vt:lpstr>
      <vt:lpstr>Cleaning action </vt:lpstr>
      <vt:lpstr>Summry </vt:lpstr>
      <vt:lpstr>Arc Characteristic</vt:lpstr>
      <vt:lpstr>Arc Characteristic</vt:lpstr>
      <vt:lpstr>PowerPoint Presentation</vt:lpstr>
      <vt:lpstr>PowerPoint Presentation</vt:lpstr>
      <vt:lpstr>Arc Blow </vt:lpstr>
      <vt:lpstr>Arc Blow </vt:lpstr>
      <vt:lpstr>Arc Blow </vt:lpstr>
      <vt:lpstr>Mechanism of Arc Blow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Ehab Saad</dc:creator>
  <cp:lastModifiedBy>Acer5</cp:lastModifiedBy>
  <cp:revision>107</cp:revision>
  <dcterms:created xsi:type="dcterms:W3CDTF">2006-08-16T00:00:00Z</dcterms:created>
  <dcterms:modified xsi:type="dcterms:W3CDTF">2021-01-27T07:31:07Z</dcterms:modified>
</cp:coreProperties>
</file>